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318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88078463876226"/>
          <c:y val="7.6870606850103745E-2"/>
          <c:w val="0.66136830027922322"/>
          <c:h val="0.576439469688553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(факт)</c:v>
                </c:pt>
                <c:pt idx="1">
                  <c:v>2020 (план)</c:v>
                </c:pt>
                <c:pt idx="2">
                  <c:v>2021 (план)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522015</c:v>
                </c:pt>
                <c:pt idx="1">
                  <c:v>574472</c:v>
                </c:pt>
                <c:pt idx="2">
                  <c:v>406274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(факт)</c:v>
                </c:pt>
                <c:pt idx="1">
                  <c:v>2020 (план)</c:v>
                </c:pt>
                <c:pt idx="2">
                  <c:v>2021 (план)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523121</c:v>
                </c:pt>
                <c:pt idx="1">
                  <c:v>574472</c:v>
                </c:pt>
                <c:pt idx="2">
                  <c:v>406274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(факт)</c:v>
                </c:pt>
                <c:pt idx="1">
                  <c:v>2020 (план)</c:v>
                </c:pt>
                <c:pt idx="2">
                  <c:v>2021 (план)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1106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396224"/>
        <c:axId val="167811264"/>
      </c:barChart>
      <c:catAx>
        <c:axId val="129396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7811264"/>
        <c:crosses val="autoZero"/>
        <c:auto val="1"/>
        <c:lblAlgn val="ctr"/>
        <c:lblOffset val="100"/>
        <c:noMultiLvlLbl val="0"/>
      </c:catAx>
      <c:valAx>
        <c:axId val="167811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396224"/>
        <c:crosses val="autoZero"/>
        <c:crossBetween val="between"/>
      </c:valAx>
    </c:plotArea>
    <c:legend>
      <c:legendPos val="r"/>
      <c:legendEntry>
        <c:idx val="2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81267581379846687"/>
          <c:w val="0.14287759235542816"/>
          <c:h val="0.18724177293074787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50837937305954"/>
          <c:y val="3.4375090579727534E-2"/>
          <c:w val="0.75801274290334009"/>
          <c:h val="0.4678512427316203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доходы, тыс. руб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2018</c:v>
                </c:pt>
                <c:pt idx="1">
                  <c:v>Факт 2019</c:v>
                </c:pt>
                <c:pt idx="2">
                  <c:v>План 2020</c:v>
                </c:pt>
                <c:pt idx="3">
                  <c:v>Прогноз 2021</c:v>
                </c:pt>
                <c:pt idx="4">
                  <c:v>Прогноз 2022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34030</c:v>
                </c:pt>
                <c:pt idx="1">
                  <c:v>32477</c:v>
                </c:pt>
                <c:pt idx="2">
                  <c:v>33845</c:v>
                </c:pt>
                <c:pt idx="3">
                  <c:v>34075</c:v>
                </c:pt>
                <c:pt idx="4">
                  <c:v>35777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доходы, тыс. руб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2018</c:v>
                </c:pt>
                <c:pt idx="1">
                  <c:v>Факт 2019</c:v>
                </c:pt>
                <c:pt idx="2">
                  <c:v>План 2020</c:v>
                </c:pt>
                <c:pt idx="3">
                  <c:v>Прогноз 2021</c:v>
                </c:pt>
                <c:pt idx="4">
                  <c:v>Прогноз 2022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3368</c:v>
                </c:pt>
                <c:pt idx="1">
                  <c:v>3511</c:v>
                </c:pt>
                <c:pt idx="2">
                  <c:v>892</c:v>
                </c:pt>
                <c:pt idx="3">
                  <c:v>896</c:v>
                </c:pt>
                <c:pt idx="4">
                  <c:v>878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поступления, тыс. руб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2018</c:v>
                </c:pt>
                <c:pt idx="1">
                  <c:v>Факт 2019</c:v>
                </c:pt>
                <c:pt idx="2">
                  <c:v>План 2020</c:v>
                </c:pt>
                <c:pt idx="3">
                  <c:v>Прогноз 2021</c:v>
                </c:pt>
                <c:pt idx="4">
                  <c:v>Прогноз 2022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459698</c:v>
                </c:pt>
                <c:pt idx="1">
                  <c:v>486026</c:v>
                </c:pt>
                <c:pt idx="2">
                  <c:v>539735</c:v>
                </c:pt>
                <c:pt idx="3">
                  <c:v>371303</c:v>
                </c:pt>
                <c:pt idx="4">
                  <c:v>322749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7685120"/>
        <c:axId val="132998848"/>
      </c:barChart>
      <c:catAx>
        <c:axId val="1276851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2998848"/>
        <c:crosses val="autoZero"/>
        <c:auto val="1"/>
        <c:lblAlgn val="ctr"/>
        <c:lblOffset val="100"/>
        <c:noMultiLvlLbl val="0"/>
      </c:catAx>
      <c:valAx>
        <c:axId val="1329988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7685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64751370525265484"/>
          <c:w val="0.2737110479354592"/>
          <c:h val="0.21825188948111901"/>
        </c:manualLayout>
      </c:layout>
      <c:overlay val="0"/>
      <c:txPr>
        <a:bodyPr/>
        <a:lstStyle/>
        <a:p>
          <a:pPr>
            <a:defRPr sz="105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Акцизы 5903 тыс. руб - 16,4%</c:v>
                </c:pt>
                <c:pt idx="1">
                  <c:v>Налог на доходы физических лиц 23750 тыс. руб - 66%</c:v>
                </c:pt>
                <c:pt idx="2">
                  <c:v>Налоги на совокупный доход 2128 тыс. руб - 6%</c:v>
                </c:pt>
                <c:pt idx="3">
                  <c:v>Государственная пошлина 696 тыс. руб - 2%</c:v>
                </c:pt>
                <c:pt idx="4">
                  <c:v>Неналоговые доходы 3511 тыс. руб - 9,6%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0.16400000000000001</c:v>
                </c:pt>
                <c:pt idx="1">
                  <c:v>0.66</c:v>
                </c:pt>
                <c:pt idx="2">
                  <c:v>0.06</c:v>
                </c:pt>
                <c:pt idx="3">
                  <c:v>0.02</c:v>
                </c:pt>
                <c:pt idx="4">
                  <c:v>9.6000000000000002E-2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468032948806845"/>
          <c:w val="0.36698519166585658"/>
          <c:h val="0.558715086687499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Лист1!$A$2:$A$11</c:f>
              <c:strCache>
                <c:ptCount val="10"/>
                <c:pt idx="0">
                  <c:v>МП "Развитие образования и молодежная политика в Большесельском МР"</c:v>
                </c:pt>
                <c:pt idx="1">
                  <c:v>МП "Развитие системы муниципального управления на территории Большесельского МР"</c:v>
                </c:pt>
                <c:pt idx="2">
                  <c:v>МП "Социальная поддержка населения Большесельского МР"</c:v>
                </c:pt>
                <c:pt idx="3">
                  <c:v>МП "Создание условий для эффективного управления муниципальными финансами БМР"</c:v>
                </c:pt>
                <c:pt idx="4">
                  <c:v>МП  "Развитие дорожного хозяйства и транспорта в БМР"</c:v>
                </c:pt>
                <c:pt idx="5">
                  <c:v>МП "Обеспечение качественными коммунальными услугами населения БМР"</c:v>
                </c:pt>
                <c:pt idx="6">
                  <c:v>МП "Развитие сельского хозяйства в БМР"</c:v>
                </c:pt>
                <c:pt idx="7">
                  <c:v>МП "Защита населения и территории БМР от чрезвычайных ситуаций, обеспечение пожарной безопасности и безопасности людей на водных объектах"</c:v>
                </c:pt>
                <c:pt idx="8">
                  <c:v>МП "Развитие культуры и туризма БМР"</c:v>
                </c:pt>
                <c:pt idx="9">
                  <c:v>Другие МП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200648</c:v>
                </c:pt>
                <c:pt idx="1">
                  <c:v>6454</c:v>
                </c:pt>
                <c:pt idx="2">
                  <c:v>139563</c:v>
                </c:pt>
                <c:pt idx="3">
                  <c:v>1183</c:v>
                </c:pt>
                <c:pt idx="4">
                  <c:v>12480</c:v>
                </c:pt>
                <c:pt idx="5">
                  <c:v>94290</c:v>
                </c:pt>
                <c:pt idx="6">
                  <c:v>100</c:v>
                </c:pt>
                <c:pt idx="7">
                  <c:v>2049</c:v>
                </c:pt>
                <c:pt idx="8">
                  <c:v>32612</c:v>
                </c:pt>
                <c:pt idx="9">
                  <c:v>2886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cat>
            <c:strRef>
              <c:f>Лист1!$A$2:$A$11</c:f>
              <c:strCache>
                <c:ptCount val="10"/>
                <c:pt idx="0">
                  <c:v>МП "Развитие образования и молодежная политика в Большесельском МР"</c:v>
                </c:pt>
                <c:pt idx="1">
                  <c:v>МП "Развитие системы муниципального управления на территории Большесельского МР"</c:v>
                </c:pt>
                <c:pt idx="2">
                  <c:v>МП "Социальная поддержка населения Большесельского МР"</c:v>
                </c:pt>
                <c:pt idx="3">
                  <c:v>МП "Создание условий для эффективного управления муниципальными финансами БМР"</c:v>
                </c:pt>
                <c:pt idx="4">
                  <c:v>МП  "Развитие дорожного хозяйства и транспорта в БМР"</c:v>
                </c:pt>
                <c:pt idx="5">
                  <c:v>МП "Обеспечение качественными коммунальными услугами населения БМР"</c:v>
                </c:pt>
                <c:pt idx="6">
                  <c:v>МП "Развитие сельского хозяйства в БМР"</c:v>
                </c:pt>
                <c:pt idx="7">
                  <c:v>МП "Защита населения и территории БМР от чрезвычайных ситуаций, обеспечение пожарной безопасности и безопасности людей на водных объектах"</c:v>
                </c:pt>
                <c:pt idx="8">
                  <c:v>МП "Развитие культуры и туризма БМР"</c:v>
                </c:pt>
                <c:pt idx="9">
                  <c:v>Другие МП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40.799999999999997</c:v>
                </c:pt>
                <c:pt idx="1">
                  <c:v>1.3</c:v>
                </c:pt>
                <c:pt idx="2">
                  <c:v>28.4</c:v>
                </c:pt>
                <c:pt idx="3">
                  <c:v>0.2</c:v>
                </c:pt>
                <c:pt idx="4">
                  <c:v>2.5</c:v>
                </c:pt>
                <c:pt idx="5">
                  <c:v>19.100000000000001</c:v>
                </c:pt>
                <c:pt idx="6">
                  <c:v>0.1</c:v>
                </c:pt>
                <c:pt idx="7">
                  <c:v>0.4</c:v>
                </c:pt>
                <c:pt idx="8">
                  <c:v>6.6</c:v>
                </c:pt>
                <c:pt idx="9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37294379479203221"/>
          <c:y val="2.5256509351537466E-2"/>
          <c:w val="0.36501993215795248"/>
          <c:h val="0.88081048867699641"/>
        </c:manualLayout>
      </c:layout>
      <c:overlay val="0"/>
      <c:txPr>
        <a:bodyPr/>
        <a:lstStyle/>
        <a:p>
          <a:pPr>
            <a:defRPr sz="9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921113907453806"/>
          <c:y val="6.6400655182457205E-2"/>
          <c:w val="0.72731083139522601"/>
          <c:h val="0.508390584229379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МТБ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11352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275654</c:v>
                </c:pt>
                <c:pt idx="1">
                  <c:v>289130</c:v>
                </c:pt>
                <c:pt idx="2">
                  <c:v>288849</c:v>
                </c:pt>
                <c:pt idx="3">
                  <c:v>289217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100637</c:v>
                </c:pt>
                <c:pt idx="1">
                  <c:v>145617</c:v>
                </c:pt>
                <c:pt idx="2">
                  <c:v>19993</c:v>
                </c:pt>
                <c:pt idx="3">
                  <c:v>12993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98383</c:v>
                </c:pt>
                <c:pt idx="1">
                  <c:v>104988</c:v>
                </c:pt>
                <c:pt idx="2">
                  <c:v>62461</c:v>
                </c:pt>
                <c:pt idx="3">
                  <c:v>20539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5930240"/>
        <c:axId val="265101312"/>
      </c:barChart>
      <c:catAx>
        <c:axId val="265930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65101312"/>
        <c:crosses val="autoZero"/>
        <c:auto val="1"/>
        <c:lblAlgn val="ctr"/>
        <c:lblOffset val="100"/>
        <c:noMultiLvlLbl val="0"/>
      </c:catAx>
      <c:valAx>
        <c:axId val="265101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5930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7659029621134846E-2"/>
          <c:y val="0.67378249263595347"/>
          <c:w val="0.13988264389356186"/>
          <c:h val="0.298327963559604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71450" y="304800"/>
            <a:ext cx="6521958" cy="804672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158749" y="7138617"/>
            <a:ext cx="6542532" cy="177544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133600"/>
            <a:ext cx="5829300" cy="237347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4741334"/>
            <a:ext cx="4800600" cy="196426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171450" y="304800"/>
            <a:ext cx="6521958" cy="190195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158749" y="952255"/>
            <a:ext cx="6542532" cy="177544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930401"/>
            <a:ext cx="1543050" cy="5983111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930400"/>
            <a:ext cx="4514850" cy="5983112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71450" y="304800"/>
            <a:ext cx="6521958" cy="6315456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4535579" y="5604789"/>
            <a:ext cx="2157322" cy="95203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1964490" y="5433720"/>
            <a:ext cx="4158386" cy="1133517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121546" y="5450083"/>
            <a:ext cx="4100985" cy="1032363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4207117" y="5432233"/>
            <a:ext cx="2481000" cy="86873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158749" y="5411407"/>
            <a:ext cx="6542532" cy="177316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24" y="3284747"/>
            <a:ext cx="5829300" cy="2032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524" y="1916598"/>
            <a:ext cx="4813301" cy="125306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07491" y="3572256"/>
            <a:ext cx="2866644" cy="45963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3572256"/>
            <a:ext cx="2866644" cy="45963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3570819"/>
            <a:ext cx="2866644" cy="853016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4572001"/>
            <a:ext cx="2865041" cy="359621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6150" y="3570817"/>
            <a:ext cx="2866644" cy="853016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4572001"/>
            <a:ext cx="2866644" cy="359621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71450" y="304800"/>
            <a:ext cx="6521958" cy="190195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158749" y="952255"/>
            <a:ext cx="6542532" cy="177316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71450" y="304800"/>
            <a:ext cx="6521958" cy="190195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775201"/>
            <a:ext cx="2514600" cy="2540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158749" y="952255"/>
            <a:ext cx="6542532" cy="177544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685800" y="3048000"/>
            <a:ext cx="2514600" cy="1670304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972" y="2438400"/>
            <a:ext cx="2928057" cy="508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71450" y="304800"/>
            <a:ext cx="6521958" cy="804672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158749" y="7138617"/>
            <a:ext cx="6542532" cy="177544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5617" y="451556"/>
            <a:ext cx="2859484" cy="3239912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1250" y="3714045"/>
            <a:ext cx="2863850" cy="322862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8650" y="1828800"/>
            <a:ext cx="2674620" cy="390144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71450" y="304800"/>
            <a:ext cx="6521958" cy="329184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158749" y="2239239"/>
            <a:ext cx="6542532" cy="177316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451104"/>
            <a:ext cx="6172200" cy="1670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72754" y="8333553"/>
            <a:ext cx="284001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229" y="8333553"/>
            <a:ext cx="284001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93316" y="8333552"/>
            <a:ext cx="87137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051" y="3567289"/>
            <a:ext cx="5556250" cy="4600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2816" y="2843808"/>
            <a:ext cx="3314700" cy="126643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Исполнение бюджета</a:t>
            </a:r>
            <a:endParaRPr lang="ru-RU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" y="5181600"/>
            <a:ext cx="6455618" cy="198268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 решению Собрания Представителей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БМР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30.04.2020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564904" y="8624966"/>
            <a:ext cx="2551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 Большое Село, 2020г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248" y="181399"/>
            <a:ext cx="825951" cy="142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20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210910"/>
              </p:ext>
            </p:extLst>
          </p:nvPr>
        </p:nvGraphicFramePr>
        <p:xfrm>
          <a:off x="259978" y="1607877"/>
          <a:ext cx="2016894" cy="3684202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016894"/>
              </a:tblGrid>
              <a:tr h="117646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территориальной доступности товаров и услуг для сельского населения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863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 т. р.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015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агропромышленного комплекса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863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т. р.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21670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8637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431872"/>
              </p:ext>
            </p:extLst>
          </p:nvPr>
        </p:nvGraphicFramePr>
        <p:xfrm>
          <a:off x="2393504" y="3275856"/>
          <a:ext cx="4392488" cy="2026439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392488"/>
              </a:tblGrid>
              <a:tr h="35571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9075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сельского хозяйства </a:t>
                      </a:r>
                    </a:p>
                  </a:txBody>
                  <a:tcPr/>
                </a:tc>
              </a:tr>
              <a:tr h="355711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Задачи программы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797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Поддержка потребительского рынка на территории Большесельского муниципального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43797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агропромышленного комплекса 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760" y="1607877"/>
            <a:ext cx="2088232" cy="151216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96" y="1619672"/>
            <a:ext cx="2066144" cy="151216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052736" y="323528"/>
            <a:ext cx="5733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«Развитие сельского хозяйства в Большесельском муниципальном районе»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6632" y="5436096"/>
            <a:ext cx="6669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«Обеспечение доступным и комфортным жильем населения Большесельского муниципального района»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030356"/>
              </p:ext>
            </p:extLst>
          </p:nvPr>
        </p:nvGraphicFramePr>
        <p:xfrm>
          <a:off x="332656" y="7956376"/>
          <a:ext cx="1944216" cy="1044198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944216"/>
              </a:tblGrid>
              <a:tr h="7698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градостроительной документации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153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т. р.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031986"/>
              </p:ext>
            </p:extLst>
          </p:nvPr>
        </p:nvGraphicFramePr>
        <p:xfrm>
          <a:off x="2450936" y="6660231"/>
          <a:ext cx="4146416" cy="2376265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146416"/>
              </a:tblGrid>
              <a:tr h="4958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Цели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34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доступным и комфортным жильем населения Большесельского муниципального района.</a:t>
                      </a:r>
                      <a:endParaRPr lang="ru-RU" sz="1200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19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Задачи программы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49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градостроительной документации в Большесельском муниципальном районе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1" t="16776" r="8984" b="8517"/>
          <a:stretch/>
        </p:blipFill>
        <p:spPr bwMode="auto">
          <a:xfrm>
            <a:off x="202774" y="6372200"/>
            <a:ext cx="2037145" cy="150470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23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8720" y="218069"/>
            <a:ext cx="5733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«Обеспечение общественного порядка и противодействие преступности на территории Большесельского муниципального района»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118811"/>
              </p:ext>
            </p:extLst>
          </p:nvPr>
        </p:nvGraphicFramePr>
        <p:xfrm>
          <a:off x="116632" y="1546881"/>
          <a:ext cx="1872208" cy="158496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872208"/>
              </a:tblGrid>
              <a:tr h="120837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общественного порядка и противодействие преступности </a:t>
                      </a:r>
                    </a:p>
                  </a:txBody>
                  <a:tcPr/>
                </a:tc>
              </a:tr>
              <a:tr h="27353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 руб.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822819"/>
              </p:ext>
            </p:extLst>
          </p:nvPr>
        </p:nvGraphicFramePr>
        <p:xfrm>
          <a:off x="2177480" y="3124784"/>
          <a:ext cx="4608512" cy="3388778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608512"/>
              </a:tblGrid>
              <a:tr h="22308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94561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Совершенствование механизмов  взаимодействия  органов местного самоуправления, правоохранительных  органов, организаций и общественных объединений по профилактике правонарушений, защите конституционных прав граждан, проживающих на территории   Большесельского  муниципального района</a:t>
                      </a:r>
                    </a:p>
                  </a:txBody>
                  <a:tcPr/>
                </a:tc>
              </a:tr>
              <a:tr h="211801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Задачи программы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7008">
                <a:tc>
                  <a:txBody>
                    <a:bodyPr/>
                    <a:lstStyle/>
                    <a:p>
                      <a:pPr marL="0" indent="84138"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безопасного  поведения  участников  дорожного движения ,  в том числе предупреждение  детского  дорожно-транспортного  травматизма</a:t>
                      </a:r>
                    </a:p>
                  </a:txBody>
                  <a:tcPr marL="9525" marR="9525" marT="9525" marB="0"/>
                </a:tc>
              </a:tr>
              <a:tr h="235829">
                <a:tc>
                  <a:txBody>
                    <a:bodyPr/>
                    <a:lstStyle/>
                    <a:p>
                      <a:pPr marL="0" indent="84138"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системы профилактики  немедицинского потребления наркотиков</a:t>
                      </a:r>
                    </a:p>
                  </a:txBody>
                  <a:tcPr marL="9525" marR="9525" marT="9525" marB="0"/>
                </a:tc>
              </a:tr>
              <a:tr h="407093">
                <a:tc>
                  <a:txBody>
                    <a:bodyPr/>
                    <a:lstStyle/>
                    <a:p>
                      <a:pPr marL="0" indent="84138"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обеспечение  функционирования  системы  комплексного  обеспечения  общественного порядка и общественной безопасности, общей профилактики правонарушений 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12" y="1547664"/>
            <a:ext cx="2346816" cy="153764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" t="8095" r="-1542"/>
          <a:stretch/>
        </p:blipFill>
        <p:spPr bwMode="auto">
          <a:xfrm>
            <a:off x="2157724" y="1547664"/>
            <a:ext cx="2131649" cy="153764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130511"/>
              </p:ext>
            </p:extLst>
          </p:nvPr>
        </p:nvGraphicFramePr>
        <p:xfrm>
          <a:off x="2115108" y="7452320"/>
          <a:ext cx="4644008" cy="1442085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644008"/>
              </a:tblGrid>
              <a:tr h="28803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5280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Повышение уровня обеспечения безопасности  жизнедеятельности  населения  Большесельского муниципального района</a:t>
                      </a:r>
                    </a:p>
                  </a:txBody>
                  <a:tcPr/>
                </a:tc>
              </a:tr>
              <a:tr h="253509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Задачи программы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56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эффективного предупреждения и ликвидации чрезвычайных ситуаций природного и техногенного характера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45567" y="6597516"/>
            <a:ext cx="66672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Муниципальная программа «Защита населения и территории Большесельского муниципального района от чрезвычайных  ситуаций, обеспечение пожарной безопасности и безопасности людей на водных объектах» 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087525"/>
              </p:ext>
            </p:extLst>
          </p:nvPr>
        </p:nvGraphicFramePr>
        <p:xfrm>
          <a:off x="138980" y="7396902"/>
          <a:ext cx="1872208" cy="1627752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872208"/>
              </a:tblGrid>
              <a:tr h="47618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Повышение уровня обеспечения безопасности  жизнедеятельности  населения </a:t>
                      </a:r>
                    </a:p>
                  </a:txBody>
                  <a:tcPr/>
                </a:tc>
              </a:tr>
              <a:tr h="246112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 руб.</a:t>
                      </a:r>
                    </a:p>
                  </a:txBody>
                  <a:tcPr/>
                </a:tc>
              </a:tr>
              <a:tr h="37580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Совершенствование единой дежурно – диспетчерской службы </a:t>
                      </a:r>
                    </a:p>
                  </a:txBody>
                  <a:tcPr/>
                </a:tc>
              </a:tr>
              <a:tr h="37580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т. руб.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5657" y1="47244" x2="17172" y2="22047"/>
                        <a14:foregroundMark x1="9091" y1="83071" x2="16162" y2="44488"/>
                        <a14:foregroundMark x1="19697" y1="75591" x2="5556" y2="57087"/>
                        <a14:foregroundMark x1="12626" y1="79921" x2="5051" y2="65748"/>
                        <a14:foregroundMark x1="6061" y1="77559" x2="11616" y2="75591"/>
                        <a14:foregroundMark x1="57576" y1="72047" x2="78788" y2="89764"/>
                        <a14:foregroundMark x1="61616" y1="45669" x2="38889" y2="31496"/>
                        <a14:foregroundMark x1="67172" y1="41339" x2="50000" y2="232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80" y="3707904"/>
            <a:ext cx="1852363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226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8720" y="218069"/>
            <a:ext cx="5733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Развитие  культуры и туризма в Большесельском  муниципальном  районе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637161"/>
              </p:ext>
            </p:extLst>
          </p:nvPr>
        </p:nvGraphicFramePr>
        <p:xfrm>
          <a:off x="116632" y="1547664"/>
          <a:ext cx="1944216" cy="482210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944216"/>
              </a:tblGrid>
              <a:tr h="68295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Оказание муниципальных услуг (выполнение работ) муниципальными, автономными и бюджетными учреждениями культуры</a:t>
                      </a:r>
                    </a:p>
                  </a:txBody>
                  <a:tcPr/>
                </a:tc>
              </a:tr>
              <a:tr h="39749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26649 т. р.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261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Реализация мероприятий по обслуживанию учреждений культуры</a:t>
                      </a:r>
                    </a:p>
                  </a:txBody>
                  <a:tcPr/>
                </a:tc>
              </a:tr>
              <a:tr h="397492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3318</a:t>
                      </a:r>
                      <a:r>
                        <a:rPr lang="en-US" sz="12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 р.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7492">
                <a:tc>
                  <a:txBody>
                    <a:bodyPr/>
                    <a:lstStyle/>
                    <a:p>
                      <a:pPr algn="ctr"/>
                      <a:endParaRPr lang="ru-RU" sz="12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7492">
                <a:tc>
                  <a:txBody>
                    <a:bodyPr/>
                    <a:lstStyle/>
                    <a:p>
                      <a:pPr algn="ctr"/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7492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Субсидия на иные цели муниципальным учреждениям культуры</a:t>
                      </a:r>
                    </a:p>
                  </a:txBody>
                  <a:tcPr/>
                </a:tc>
              </a:tr>
              <a:tr h="397492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2645 т. р.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117903"/>
              </p:ext>
            </p:extLst>
          </p:nvPr>
        </p:nvGraphicFramePr>
        <p:xfrm>
          <a:off x="2141539" y="3275856"/>
          <a:ext cx="4644008" cy="3888429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644008"/>
              </a:tblGrid>
              <a:tr h="33075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4584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Повышение качества и доступности услуг в сфере культуры, расширение  возможностей для духовного развития населения Большесельского муниципального района</a:t>
                      </a:r>
                    </a:p>
                  </a:txBody>
                  <a:tcPr/>
                </a:tc>
              </a:tr>
              <a:tr h="694584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для эффективного развития туризма и отдыха на территории  Большесельского муниципального района, повышение уровня конкурентоспособности туристического продукта</a:t>
                      </a:r>
                    </a:p>
                  </a:txBody>
                  <a:tcPr/>
                </a:tc>
              </a:tr>
              <a:tr h="330754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Задачи программы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72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Поддержка доступа граждан к информационно-библиотечным ресурсам</a:t>
                      </a:r>
                    </a:p>
                  </a:txBody>
                  <a:tcPr marL="9525" marR="9525" marT="9525" marB="0" anchor="b"/>
                </a:tc>
              </a:tr>
              <a:tr h="4072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муниципальных услуг (выполнение работ) в области образования в сфере культуры</a:t>
                      </a:r>
                    </a:p>
                  </a:txBody>
                  <a:tcPr marL="9525" marR="9525" marT="9525" marB="0" anchor="b"/>
                </a:tc>
              </a:tr>
              <a:tr h="208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Административно хозяйственное обслуживание учреждений культуры</a:t>
                      </a:r>
                    </a:p>
                  </a:txBody>
                  <a:tcPr marL="9525" marR="9525" marT="9525" marB="0" anchor="b"/>
                </a:tc>
              </a:tr>
              <a:tr h="4072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для организации досуга и обеспечения жителей услугами организаций культуры</a:t>
                      </a:r>
                    </a:p>
                  </a:txBody>
                  <a:tcPr marL="9525" marR="9525" marT="9525" marB="0" anchor="b"/>
                </a:tc>
              </a:tr>
              <a:tr h="4072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туризма и отдыха на территории Большесельского муниципального района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865" y="1553567"/>
            <a:ext cx="2016223" cy="154104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 descr="ÐÐ°ÑÑÐ¸Ð½ÐºÐ¸ Ð¿Ð¾ Ð·Ð°Ð¿ÑÐ¾ÑÑ Ð´ÐµÐ½Ñ ÑÐµÐ»Ð° Ð±Ð¾Ð»ÑÑÐµÑÐµÐ»ÑÑÐºÐ¸Ð¹ ÑÐ°Ð¹Ð¾Ð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387" y="1543694"/>
            <a:ext cx="2402981" cy="155091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57" l="7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7287324"/>
            <a:ext cx="1913360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16" r="18125"/>
          <a:stretch/>
        </p:blipFill>
        <p:spPr bwMode="auto">
          <a:xfrm>
            <a:off x="2841682" y="7291889"/>
            <a:ext cx="2993409" cy="174577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504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8720" y="218069"/>
            <a:ext cx="5733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 физической культуры и спорта в Большесельском муниципальном районе»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248834"/>
              </p:ext>
            </p:extLst>
          </p:nvPr>
        </p:nvGraphicFramePr>
        <p:xfrm>
          <a:off x="116632" y="2483768"/>
          <a:ext cx="1872208" cy="4032449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872208"/>
              </a:tblGrid>
              <a:tr h="142314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 в области культуры и спорта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2829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695 т.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52715">
                <a:tc>
                  <a:txBody>
                    <a:bodyPr/>
                    <a:lstStyle/>
                    <a:p>
                      <a:pPr algn="ctr"/>
                      <a:endParaRPr lang="ru-RU" sz="16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28295">
                <a:tc>
                  <a:txBody>
                    <a:bodyPr/>
                    <a:lstStyle/>
                    <a:p>
                      <a:pPr algn="ctr"/>
                      <a:endParaRPr lang="ru-RU" sz="16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102413"/>
              </p:ext>
            </p:extLst>
          </p:nvPr>
        </p:nvGraphicFramePr>
        <p:xfrm>
          <a:off x="2044218" y="4139952"/>
          <a:ext cx="4644008" cy="236601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644008"/>
              </a:tblGrid>
              <a:tr h="28803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9296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доступности занятий физической культурой и спортом, привлечение  различных категорий граждан к занятиям физической культурой, спортом, укрепление материально-технической базы для занятий физической культурой и спортом.</a:t>
                      </a:r>
                    </a:p>
                  </a:txBody>
                  <a:tcPr/>
                </a:tc>
              </a:tr>
              <a:tr h="253509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Задачи программы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56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спортивной инфраструктуры района для проведения массовых физкультурно-спортивных мероприятий. Укрепление материально-технической базы спортивных сооружений.</a:t>
                      </a:r>
                    </a:p>
                  </a:txBody>
                  <a:tcPr marL="9525" marR="9525" marT="9525" marB="0" anchor="b"/>
                </a:tc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в сфере массовой физической культуры и спорта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3" name="Picture 4" descr="Z:\Бюджет для граждан\2017 год\Фото\Велопробег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767" y="2462395"/>
            <a:ext cx="2276872" cy="149765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175" y="2483768"/>
            <a:ext cx="2229184" cy="147962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88640" y="7236296"/>
            <a:ext cx="6399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результате реализации программы планируется увеличить долю жителей, занимающихся физической культурой и спортом, полностью удовлетворить потребности населения в условиях для занятий физической культурой и спортом.</a:t>
            </a:r>
          </a:p>
        </p:txBody>
      </p:sp>
    </p:spTree>
    <p:extLst>
      <p:ext uri="{BB962C8B-B14F-4D97-AF65-F5344CB8AC3E}">
        <p14:creationId xmlns:p14="http://schemas.microsoft.com/office/powerpoint/2010/main" val="677982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8720" y="218069"/>
            <a:ext cx="5733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Муниципальная программа «Обеспечение качественными коммунальными  услугами  населения Большесельского  муниципального района»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06901"/>
              </p:ext>
            </p:extLst>
          </p:nvPr>
        </p:nvGraphicFramePr>
        <p:xfrm>
          <a:off x="116632" y="2699792"/>
          <a:ext cx="1944216" cy="5799805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944216"/>
              </a:tblGrid>
              <a:tr h="1549605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Поддержка предприятий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коммунального комплекса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51888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5968 т. р.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3496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водоснабжения и водоотведения и очистки сточных вод</a:t>
                      </a:r>
                      <a:endParaRPr lang="ru-RU" sz="14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518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84027 т. р.</a:t>
                      </a:r>
                      <a:endParaRPr lang="ru-RU" sz="1400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51888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Комплексная программа модернизации и реформирования ЖКХ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51888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4295 т. р.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300607"/>
              </p:ext>
            </p:extLst>
          </p:nvPr>
        </p:nvGraphicFramePr>
        <p:xfrm>
          <a:off x="2165889" y="4572000"/>
          <a:ext cx="4644008" cy="3593961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644008"/>
              </a:tblGrid>
              <a:tr h="28803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929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потребителей Большесельского  муниципального  района  качественными коммунальными услугами при надежной и эффективной работе коммунальной инфраструктуры района</a:t>
                      </a:r>
                    </a:p>
                  </a:txBody>
                  <a:tcPr marL="9525" marR="9525" marT="9525" marB="0" anchor="b"/>
                </a:tc>
              </a:tr>
              <a:tr h="25449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 газификации Большесельского муниципального района  для  повышения  уровня  обеспеченности  (газификации)  природным  газом  населения  района.</a:t>
                      </a:r>
                    </a:p>
                  </a:txBody>
                  <a:tcPr marL="9525" marR="9525" marT="9525" marB="0" anchor="b"/>
                </a:tc>
              </a:tr>
              <a:tr h="253509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Задачи программы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56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бесперебойного предоставления коммунальных услуг потребителям Большесельского МР</a:t>
                      </a:r>
                    </a:p>
                  </a:txBody>
                  <a:tcPr marL="9525" marR="9525" marT="9525" marB="0" anchor="b"/>
                </a:tc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Модернизация объектов теплоснабжения  с вводом их в эксплуатацию (строительство котельных)</a:t>
                      </a:r>
                    </a:p>
                  </a:txBody>
                  <a:tcPr marL="9525" marR="9525" marT="9525" marB="0" anchor="b"/>
                </a:tc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Газификация населенных пунктов Большесельского района (строительство межпоселковых газопроводов и распределительных сетей  с вводом их в эксплуатацию)</a:t>
                      </a:r>
                    </a:p>
                  </a:txBody>
                  <a:tcPr marL="9525" marR="9525" marT="9525" marB="0" anchor="b"/>
                </a:tc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качества водоснабжения ,  в результате  строительства и модернизации централизованных систем водоснабжения , а также  строительства шахтных колодцев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944" y="2195736"/>
            <a:ext cx="3125899" cy="208393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5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8720" y="218069"/>
            <a:ext cx="5733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«Развитие системы муниципального управления  на территории Большесельского муниципального района»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629262"/>
              </p:ext>
            </p:extLst>
          </p:nvPr>
        </p:nvGraphicFramePr>
        <p:xfrm>
          <a:off x="116632" y="2771801"/>
          <a:ext cx="1944216" cy="5976663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944216"/>
              </a:tblGrid>
              <a:tr h="839391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муниципальной службы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5428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т. р.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12453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Повышение эффективности управления и распоряжения муниципальной собственностью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5428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523 т. р.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5428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архивного дела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5428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434 т. р.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25922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функционирования органов местного самоуправления</a:t>
                      </a:r>
                      <a:r>
                        <a:rPr lang="ru-RU" sz="120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Администрации БМР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5428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5467 т. р.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6329">
                <a:tc>
                  <a:txBody>
                    <a:bodyPr/>
                    <a:lstStyle/>
                    <a:p>
                      <a:pPr algn="ctr"/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5428">
                <a:tc>
                  <a:txBody>
                    <a:bodyPr/>
                    <a:lstStyle/>
                    <a:p>
                      <a:pPr algn="ctr"/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41725"/>
              </p:ext>
            </p:extLst>
          </p:nvPr>
        </p:nvGraphicFramePr>
        <p:xfrm>
          <a:off x="2132856" y="5652120"/>
          <a:ext cx="4644008" cy="3107412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644008"/>
              </a:tblGrid>
              <a:tr h="28803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929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уровня  удовлетворенности населения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Большесельского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района качеством взаимодействия с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органами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местного самоуправления</a:t>
                      </a:r>
                    </a:p>
                  </a:txBody>
                  <a:tcPr marL="9525" marR="9525" marT="9525" marB="0" anchor="b"/>
                </a:tc>
              </a:tr>
              <a:tr h="25449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эффективности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управления</a:t>
                      </a:r>
                    </a:p>
                  </a:txBody>
                  <a:tcPr marL="9525" marR="9525" marT="9525" marB="0" anchor="b"/>
                </a:tc>
              </a:tr>
              <a:tr h="253509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Задачи программы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56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профессионализма и компетентности муниципальных служащих</a:t>
                      </a:r>
                    </a:p>
                  </a:txBody>
                  <a:tcPr marL="9525" marR="9525" marT="9525" marB="0" anchor="b"/>
                </a:tc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Оптимизация структуры муниципальной собственности Большесельского муниципального района Ярославской области</a:t>
                      </a:r>
                    </a:p>
                  </a:txBody>
                  <a:tcPr marL="9525" marR="9525" marT="9525" marB="0" anchor="b"/>
                </a:tc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сохранности документов,хранящихся в МУ "Архив Большесельского МР"</a:t>
                      </a:r>
                    </a:p>
                  </a:txBody>
                  <a:tcPr marL="9525" marR="9525" marT="9525" marB="0" anchor="b"/>
                </a:tc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транспортного и хозяйственного обслуживания органов местного самоуправления администрации Большесельского муниципального района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8" name="Picture 2" descr="http://xn----8sbbqashcehc4ack1ajc5j5cf.xn--p1ai/tinybrowser/images/photo/sobytiya/_administraci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880" y="2123728"/>
            <a:ext cx="4100794" cy="302433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170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8720" y="218069"/>
            <a:ext cx="5733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Муниципальная программа «Информационное общество в Большесельском муниципальном районе»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726094"/>
              </p:ext>
            </p:extLst>
          </p:nvPr>
        </p:nvGraphicFramePr>
        <p:xfrm>
          <a:off x="116632" y="1547664"/>
          <a:ext cx="1944216" cy="1584176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944216"/>
              </a:tblGrid>
              <a:tr h="106822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Поддержка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СМИ в Большесельском районе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595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1900 т. р.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121839"/>
              </p:ext>
            </p:extLst>
          </p:nvPr>
        </p:nvGraphicFramePr>
        <p:xfrm>
          <a:off x="2132856" y="1547664"/>
          <a:ext cx="4644008" cy="1595319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644008"/>
              </a:tblGrid>
              <a:tr h="28803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9296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Информирование  населения Большесельского муниципального района о деятельности органов местного самоуправления,  органов исполнительной и законодательной власти Ярославской области</a:t>
                      </a:r>
                    </a:p>
                  </a:txBody>
                  <a:tcPr/>
                </a:tc>
              </a:tr>
              <a:tr h="253509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Задачи программы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56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Издательская деятельность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61120" y="3219707"/>
            <a:ext cx="5733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 дорожного  хозяйства и  транспорта  в Большесельском  муниципальном  районе»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028864"/>
              </p:ext>
            </p:extLst>
          </p:nvPr>
        </p:nvGraphicFramePr>
        <p:xfrm>
          <a:off x="2145794" y="5868144"/>
          <a:ext cx="4644008" cy="3107055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644008"/>
              </a:tblGrid>
              <a:tr h="28803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9296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Повышение эффективности дорожной деятельности  в отношении автомобильных дорог местного значения, дворовых территорий многоквартирных домов, проездов к дворовым территориям, обеспечение безопасности дорожного</a:t>
                      </a:r>
                      <a:r>
                        <a:rPr lang="ru-RU" sz="12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движения и повышения качества транспортного обслуживания населения</a:t>
                      </a:r>
                      <a:endParaRPr lang="ru-RU" sz="1200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3509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Задачи программы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4496">
                <a:tc>
                  <a:txBody>
                    <a:bodyPr/>
                    <a:lstStyle/>
                    <a:p>
                      <a:pPr marL="0" indent="84138"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сохранности существующей сети автомобильных дорог местного значения в соответствии с нормативными требованиями</a:t>
                      </a:r>
                    </a:p>
                  </a:txBody>
                  <a:tcPr marL="9525" marR="9525" marT="9525" marB="0" anchor="b"/>
                </a:tc>
              </a:tr>
              <a:tr h="334496">
                <a:tc>
                  <a:txBody>
                    <a:bodyPr/>
                    <a:lstStyle/>
                    <a:p>
                      <a:pPr marL="0" indent="84138"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автомобильных дорог общего пользования местного значения муниципального района</a:t>
                      </a:r>
                    </a:p>
                  </a:txBody>
                  <a:tcPr marL="9525" marR="9525" marT="9525" marB="0" anchor="b"/>
                </a:tc>
              </a:tr>
              <a:tr h="334496">
                <a:tc>
                  <a:txBody>
                    <a:bodyPr/>
                    <a:lstStyle/>
                    <a:p>
                      <a:pPr marL="0" indent="84138"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и ремонт дворовых территорий многоквартирных домов, проездов к дворовым территориям многоквартирных домов населенных пунктов</a:t>
                      </a:r>
                    </a:p>
                    <a:p>
                      <a:pPr algn="l" fontAlgn="b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218921"/>
              </p:ext>
            </p:extLst>
          </p:nvPr>
        </p:nvGraphicFramePr>
        <p:xfrm>
          <a:off x="89012" y="4139952"/>
          <a:ext cx="1944216" cy="411181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944216"/>
              </a:tblGrid>
              <a:tr h="106822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сети автомобильных дорог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595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8980 т. р.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595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Поддержка автомобильного,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пассажирского транспорта общего пользования на территории Большесельского муниципального района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595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3500 т. р.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2" descr="Z:\Бюджет для граждан\2017 год\Фото\Дорог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573" y="4139952"/>
            <a:ext cx="2016906" cy="158815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9218" name="Picture 2" descr="ÐÐ°ÑÑÐ¸Ð½ÐºÐ¸ Ð¿Ð¾ Ð·Ð°Ð¿ÑÐ¾ÑÑ Ð´Ð¾ÑÐ¾Ð³Ð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204" y="4143037"/>
            <a:ext cx="2423332" cy="161555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369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00152" y="79569"/>
            <a:ext cx="5733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«Создание условий для эффективного управления муниципальными финансами в Большесельском муниципальном районе»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668425"/>
              </p:ext>
            </p:extLst>
          </p:nvPr>
        </p:nvGraphicFramePr>
        <p:xfrm>
          <a:off x="1007646" y="1834996"/>
          <a:ext cx="2016224" cy="1311042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016224"/>
              </a:tblGrid>
              <a:tr h="88404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Управление муниципальными финансами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699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1183 т. р.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5124"/>
              </p:ext>
            </p:extLst>
          </p:nvPr>
        </p:nvGraphicFramePr>
        <p:xfrm>
          <a:off x="1017870" y="3347864"/>
          <a:ext cx="4505309" cy="5472608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505309"/>
              </a:tblGrid>
              <a:tr h="63866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41200">
                <a:tc>
                  <a:txBody>
                    <a:bodyPr/>
                    <a:lstStyle/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равных условий для устойчивого исполнения расходных обязательств муниципальных  образований района и повышения качества  управления  муниципальными  финансами</a:t>
                      </a:r>
                    </a:p>
                  </a:txBody>
                  <a:tcPr/>
                </a:tc>
              </a:tr>
              <a:tr h="638666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Задачи программы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33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Выравнивание бюджетной обеспеченности сельских поселений</a:t>
                      </a:r>
                    </a:p>
                  </a:txBody>
                  <a:tcPr marL="9525" marR="9525" marT="9525" marB="0"/>
                </a:tc>
              </a:tr>
              <a:tr h="78635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Казначейское исполнение бюджета</a:t>
                      </a:r>
                    </a:p>
                    <a:p>
                      <a:pPr algn="l" fontAlgn="b"/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138338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отдельных мероприятий в сфере управления муниципальными финансами</a:t>
                      </a:r>
                    </a:p>
                    <a:p>
                      <a:pPr algn="l" fontAlgn="b"/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pic>
        <p:nvPicPr>
          <p:cNvPr id="8196" name="Picture 4" descr="ÐÐ°ÑÑÐ¸Ð½ÐºÐ¸ Ð¿Ð¾ Ð·Ð°Ð¿ÑÐ¾ÑÑ ÑÐ¸Ð½Ð°Ð½ÑÑ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16" y="1835696"/>
            <a:ext cx="1915513" cy="134405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286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6573273"/>
              </p:ext>
            </p:extLst>
          </p:nvPr>
        </p:nvGraphicFramePr>
        <p:xfrm>
          <a:off x="188640" y="2051720"/>
          <a:ext cx="6515100" cy="603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84" y="120934"/>
            <a:ext cx="6515100" cy="1117600"/>
          </a:xfrm>
        </p:spPr>
        <p:txBody>
          <a:bodyPr>
            <a:noAutofit/>
          </a:bodyPr>
          <a:lstStyle/>
          <a:p>
            <a:pPr algn="r"/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Финансовая помощь муниципальному району из областного и федерального бюджета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911966"/>
              </p:ext>
            </p:extLst>
          </p:nvPr>
        </p:nvGraphicFramePr>
        <p:xfrm>
          <a:off x="1772816" y="6156176"/>
          <a:ext cx="4536504" cy="172819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34126"/>
                <a:gridCol w="1134126"/>
                <a:gridCol w="1134126"/>
                <a:gridCol w="113412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98383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104988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62461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20539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100637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145617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19993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12993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275654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289130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288849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289217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11352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254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096" y="120934"/>
            <a:ext cx="6515100" cy="1117600"/>
          </a:xfrm>
        </p:spPr>
        <p:txBody>
          <a:bodyPr/>
          <a:lstStyle/>
          <a:p>
            <a:pPr algn="r"/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Обратная связь</a:t>
            </a: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16632" y="1619672"/>
            <a:ext cx="2808312" cy="2160240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Презентация подготовлена Финансовым управлением администрации Большесельского муниципального района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2572895" y="2710088"/>
            <a:ext cx="4032448" cy="2880320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Свои вопросы и предложения Вы можете направить в финансовое управление администрации Большесельского МР</a:t>
            </a:r>
          </a:p>
          <a:p>
            <a:pPr marL="0" marR="0" lvl="0" indent="361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тел. (руководитель) - +7(48542)2-93-11; (исполнители) +7(48542)2-93-39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361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361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адрес: 152360, Ярославская область, Большесельский район, с. Большое Село, пл. Советская, д. 9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361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361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e-mail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finbselo@mail.ru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13" t="40187" r="29801" b="22633"/>
          <a:stretch/>
        </p:blipFill>
        <p:spPr bwMode="auto">
          <a:xfrm>
            <a:off x="296018" y="6084168"/>
            <a:ext cx="4553753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79884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43" y="323528"/>
            <a:ext cx="412976" cy="71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1735510"/>
              </p:ext>
            </p:extLst>
          </p:nvPr>
        </p:nvGraphicFramePr>
        <p:xfrm>
          <a:off x="188640" y="1835696"/>
          <a:ext cx="6515100" cy="603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541" y="120934"/>
            <a:ext cx="6515100" cy="1117600"/>
          </a:xfrm>
        </p:spPr>
        <p:txBody>
          <a:bodyPr>
            <a:noAutofit/>
          </a:bodyPr>
          <a:lstStyle/>
          <a:p>
            <a:pPr algn="r"/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  <a:b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Большесельского 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района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har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040" y="6012160"/>
            <a:ext cx="2644963" cy="3499408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248216"/>
              </p:ext>
            </p:extLst>
          </p:nvPr>
        </p:nvGraphicFramePr>
        <p:xfrm>
          <a:off x="1124744" y="6804248"/>
          <a:ext cx="45720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522015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574472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406274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523121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574472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406274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1106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8600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4776382"/>
              </p:ext>
            </p:extLst>
          </p:nvPr>
        </p:nvGraphicFramePr>
        <p:xfrm>
          <a:off x="17240" y="1907704"/>
          <a:ext cx="6840760" cy="603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511" y="251520"/>
            <a:ext cx="6515100" cy="1117600"/>
          </a:xfrm>
        </p:spPr>
        <p:txBody>
          <a:bodyPr>
            <a:noAutofit/>
          </a:bodyPr>
          <a:lstStyle/>
          <a:p>
            <a:pPr algn="r"/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Динамика и структура дохода бюджета </a:t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Большесельского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района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794917"/>
              </p:ext>
            </p:extLst>
          </p:nvPr>
        </p:nvGraphicFramePr>
        <p:xfrm>
          <a:off x="1844824" y="5436096"/>
          <a:ext cx="4572000" cy="1569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6104"/>
                <a:gridCol w="892696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2018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2019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2020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Прогноз 2021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Прогноз 2022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34030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32477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33845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34075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35777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3368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3511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892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896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878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459698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486026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539735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371303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322749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536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2798744"/>
              </p:ext>
            </p:extLst>
          </p:nvPr>
        </p:nvGraphicFramePr>
        <p:xfrm>
          <a:off x="654050" y="3567113"/>
          <a:ext cx="5556250" cy="460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458" y="120934"/>
            <a:ext cx="6515100" cy="1117600"/>
          </a:xfrm>
        </p:spPr>
        <p:txBody>
          <a:bodyPr>
            <a:noAutofit/>
          </a:bodyPr>
          <a:lstStyle/>
          <a:p>
            <a:pPr algn="r"/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</a:t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районного бюджета в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2019 году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Картинки по запросу бюджет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167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008" y="6588224"/>
            <a:ext cx="3168352" cy="235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777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050" y="3981467"/>
            <a:ext cx="5556250" cy="3771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8" y="120934"/>
            <a:ext cx="6515100" cy="1117600"/>
          </a:xfrm>
        </p:spPr>
        <p:txBody>
          <a:bodyPr>
            <a:noAutofit/>
          </a:bodyPr>
          <a:lstStyle/>
          <a:p>
            <a:pPr algn="r"/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Мероприятия по повышению</a:t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налоговых доходов районного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>
                        <a14:backgroundMark x1="26923" y1="32500" x2="26154" y2="26000"/>
                        <a14:backgroundMark x1="308" y1="53750" x2="308" y2="53750"/>
                        <a14:backgroundMark x1="308" y1="52000" x2="308" y2="52000"/>
                        <a14:backgroundMark x1="4923" y1="34000" x2="4923" y2="34000"/>
                        <a14:backgroundMark x1="5385" y1="35500" x2="5385" y2="35500"/>
                        <a14:backgroundMark x1="2308" y1="36250" x2="2308" y2="36250"/>
                        <a14:backgroundMark x1="1385" y1="42250" x2="1385" y2="42250"/>
                        <a14:backgroundMark x1="2769" y1="54250" x2="2769" y2="54250"/>
                        <a14:backgroundMark x1="4308" y1="55500" x2="4308" y2="55500"/>
                        <a14:backgroundMark x1="11231" y1="56250" x2="11231" y2="56250"/>
                        <a14:backgroundMark x1="13692" y1="56500" x2="13692" y2="56500"/>
                        <a14:backgroundMark x1="12923" y1="33500" x2="12923" y2="33500"/>
                        <a14:backgroundMark x1="15538" y1="33750" x2="15538" y2="33750"/>
                        <a14:backgroundMark x1="12154" y1="32250" x2="12154" y2="32250"/>
                        <a14:backgroundMark x1="7846" y1="32250" x2="7846" y2="32250"/>
                        <a14:backgroundMark x1="33385" y1="40500" x2="33385" y2="40500"/>
                        <a14:backgroundMark x1="26923" y1="34250" x2="26923" y2="34250"/>
                        <a14:backgroundMark x1="24154" y1="34000" x2="24154" y2="34000"/>
                        <a14:backgroundMark x1="23846" y1="31500" x2="23846" y2="31500"/>
                        <a14:backgroundMark x1="22308" y1="37500" x2="22308" y2="37500"/>
                        <a14:backgroundMark x1="18923" y1="57000" x2="18923" y2="57000"/>
                        <a14:backgroundMark x1="20154" y1="55750" x2="20154" y2="55750"/>
                        <a14:backgroundMark x1="22308" y1="57750" x2="22308" y2="57750"/>
                        <a14:backgroundMark x1="28462" y1="62500" x2="28462" y2="62500"/>
                        <a14:backgroundMark x1="32154" y1="58750" x2="32154" y2="58750"/>
                        <a14:backgroundMark x1="31846" y1="58500" x2="31846" y2="58500"/>
                        <a14:backgroundMark x1="40769" y1="39000" x2="40769" y2="39000"/>
                        <a14:backgroundMark x1="35231" y1="37000" x2="35231" y2="37000"/>
                        <a14:backgroundMark x1="50000" y1="35500" x2="50000" y2="35500"/>
                        <a14:backgroundMark x1="49231" y1="38000" x2="49231" y2="38000"/>
                        <a14:backgroundMark x1="45846" y1="36000" x2="45846" y2="36000"/>
                        <a14:backgroundMark x1="46308" y1="37750" x2="46308" y2="37750"/>
                        <a14:backgroundMark x1="45846" y1="39500" x2="45846" y2="39500"/>
                        <a14:backgroundMark x1="46154" y1="41250" x2="46154" y2="41250"/>
                        <a14:backgroundMark x1="50462" y1="43250" x2="50462" y2="43250"/>
                        <a14:backgroundMark x1="49846" y1="40250" x2="49846" y2="40250"/>
                        <a14:backgroundMark x1="54308" y1="35500" x2="54308" y2="35500"/>
                        <a14:backgroundMark x1="66769" y1="39000" x2="66769" y2="39000"/>
                        <a14:backgroundMark x1="67385" y1="34750" x2="67385" y2="34750"/>
                        <a14:backgroundMark x1="87385" y1="34250" x2="87385" y2="34250"/>
                        <a14:backgroundMark x1="87077" y1="38750" x2="87077" y2="38750"/>
                        <a14:backgroundMark x1="88923" y1="53250" x2="88923" y2="53250"/>
                        <a14:backgroundMark x1="82923" y1="39250" x2="82923" y2="39250"/>
                        <a14:backgroundMark x1="83692" y1="34250" x2="83692" y2="34250"/>
                        <a14:backgroundMark x1="83846" y1="31750" x2="83846" y2="31750"/>
                        <a14:backgroundMark x1="76000" y1="34750" x2="76000" y2="34750"/>
                        <a14:backgroundMark x1="73385" y1="54500" x2="73385" y2="54500"/>
                        <a14:backgroundMark x1="77692" y1="56250" x2="77692" y2="56250"/>
                        <a14:backgroundMark x1="74308" y1="55750" x2="74308" y2="55750"/>
                        <a14:backgroundMark x1="61538" y1="58750" x2="61538" y2="58750"/>
                        <a14:backgroundMark x1="86000" y1="53750" x2="86000" y2="53750"/>
                        <a14:backgroundMark x1="84000" y1="55000" x2="84000" y2="55000"/>
                        <a14:backgroundMark x1="90462" y1="52500" x2="90462" y2="52500"/>
                        <a14:backgroundMark x1="94615" y1="52000" x2="94615" y2="52000"/>
                        <a14:backgroundMark x1="93538" y1="55250" x2="93538" y2="55250"/>
                        <a14:backgroundMark x1="91846" y1="55250" x2="91846" y2="55250"/>
                        <a14:backgroundMark x1="91538" y1="32000" x2="91538" y2="32000"/>
                        <a14:backgroundMark x1="79846" y1="42500" x2="79846" y2="42500"/>
                        <a14:backgroundMark x1="80000" y1="42250" x2="80000" y2="42250"/>
                        <a14:backgroundMark x1="79846" y1="40250" x2="79846" y2="40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74" y="6228184"/>
            <a:ext cx="5973768" cy="367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444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136" y="3491880"/>
            <a:ext cx="6110436" cy="2006351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0" normalizeH="0" baseline="0" noProof="0" dirty="0" smtClean="0">
                <a:solidFill>
                  <a:schemeClr val="tx1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Муниципальная программа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увязанный по ресурсам, </a:t>
            </a: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исполнителям </a:t>
            </a: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 срокам осуществления комплекс мероприятий, направленный на достижение целей и наиболее эффективное решение задач социально-экономического развития </a:t>
            </a: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Большесельского </a:t>
            </a: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муниципального </a:t>
            </a: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района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1640"/>
            <a:ext cx="2493963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право 6"/>
          <p:cNvSpPr/>
          <p:nvPr/>
        </p:nvSpPr>
        <p:spPr>
          <a:xfrm rot="2827190">
            <a:off x="1929850" y="3005029"/>
            <a:ext cx="1128225" cy="484632"/>
          </a:xfrm>
          <a:prstGeom prst="rightArrow">
            <a:avLst/>
          </a:prstGeom>
          <a:solidFill>
            <a:srgbClr val="DE6C36"/>
          </a:solidFill>
          <a:ln w="19050" cap="flat" cmpd="sng" algn="ctr">
            <a:solidFill>
              <a:srgbClr val="DE6C3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826898"/>
              </p:ext>
            </p:extLst>
          </p:nvPr>
        </p:nvGraphicFramePr>
        <p:xfrm>
          <a:off x="548680" y="5292080"/>
          <a:ext cx="5616624" cy="215351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72208"/>
                <a:gridCol w="792088"/>
                <a:gridCol w="936104"/>
                <a:gridCol w="936104"/>
                <a:gridCol w="1080120"/>
              </a:tblGrid>
              <a:tr h="4254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528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Программные расходы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492265</a:t>
                      </a:r>
                      <a:endParaRPr lang="ru-RU" sz="1200" b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542782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382476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348308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887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30856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31690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21198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7996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6161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Условно-утвержденные расходы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949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523121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574472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406274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359404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332656" y="8172400"/>
            <a:ext cx="6197951" cy="7647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муниципальные программы размещены на официальном сайте Администрации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Большесельского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большесельский-район.рф/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documents/605.html</a:t>
            </a:r>
            <a:endParaRPr lang="ru-RU" sz="14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420888" y="107504"/>
            <a:ext cx="4320480" cy="3312368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Бюджет Большесельского муниципального района по расходам формируется и исполняется по программам в соответствии с Бюджетным кодексом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250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4485164"/>
              </p:ext>
            </p:extLst>
          </p:nvPr>
        </p:nvGraphicFramePr>
        <p:xfrm>
          <a:off x="404664" y="2051720"/>
          <a:ext cx="6326460" cy="603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8" y="316815"/>
            <a:ext cx="6515100" cy="1117600"/>
          </a:xfrm>
        </p:spPr>
        <p:txBody>
          <a:bodyPr>
            <a:noAutofit/>
          </a:bodyPr>
          <a:lstStyle/>
          <a:p>
            <a:pPr algn="r"/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Структура расходов районного бюджета в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в разрезе муниципальных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программ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" y="323528"/>
            <a:ext cx="412976" cy="71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656244"/>
              </p:ext>
            </p:extLst>
          </p:nvPr>
        </p:nvGraphicFramePr>
        <p:xfrm>
          <a:off x="5013176" y="2195736"/>
          <a:ext cx="1368152" cy="5472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4076"/>
                <a:gridCol w="684076"/>
              </a:tblGrid>
              <a:tr h="4975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975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6454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975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139563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975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975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975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94290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975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</a:tr>
              <a:tr h="4975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975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32612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975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2886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97510"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624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8720" y="218069"/>
            <a:ext cx="5733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образования и молодежная  политика в Большесельском муниципальном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районе»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411186"/>
              </p:ext>
            </p:extLst>
          </p:nvPr>
        </p:nvGraphicFramePr>
        <p:xfrm>
          <a:off x="2132856" y="3779912"/>
          <a:ext cx="4644008" cy="5156835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644008"/>
              </a:tblGrid>
              <a:tr h="28803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9296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обеспечение высокого качества муниципального образования в соответствии с меняющимися запросами населения и перспективными задачами  развития экономики района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4496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повышение эффективности реализации  молодежной политики  в интересах инновационного социально-ориентированного развития района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4496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создание и развитие условий эффективного  функционирования на территории Большесельского муниципального района системы патриотического воспитания и допризывной подготовки граждан  Российской  Федерации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3509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Задачи программы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56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повышение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доступности и качества предоставления дошкольного, общего образования, дополнительного образования детей</a:t>
                      </a:r>
                    </a:p>
                  </a:txBody>
                  <a:tcPr marL="9525" marR="9525" marT="9525" marB="0" anchor="b"/>
                </a:tc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развитие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инфраструктуры сферы образования;</a:t>
                      </a:r>
                    </a:p>
                  </a:txBody>
                  <a:tcPr marL="9525" marR="9525" marT="9525" marB="0" anchor="b"/>
                </a:tc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развитие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кадрового потенциала сферы образования</a:t>
                      </a:r>
                    </a:p>
                  </a:txBody>
                  <a:tcPr marL="9525" marR="9525" marT="9525" marB="0" anchor="b"/>
                </a:tc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координация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деятельности субъектов патриотического воспитания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Большесельского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района</a:t>
                      </a:r>
                    </a:p>
                  </a:txBody>
                  <a:tcPr marL="9525" marR="9525" marT="9525" marB="0" anchor="b"/>
                </a:tc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координация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деятельности субъектов патриотического воспитания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Большесельского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района</a:t>
                      </a:r>
                    </a:p>
                  </a:txBody>
                  <a:tcPr marL="9525" marR="9525" marT="9525" marB="0" anchor="b"/>
                </a:tc>
              </a:tr>
              <a:tr h="48715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совершенствование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условий для развития и максимального использования потенциала и поддержки социально активной, талантливой молодежи в интересах социально-экономического развития БМР</a:t>
                      </a:r>
                    </a:p>
                  </a:txBody>
                  <a:tcPr marL="9525" marR="9525" marT="9525" marB="0" anchor="b"/>
                </a:tc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правовое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воспитание несовершеннолетних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04" y="1671438"/>
            <a:ext cx="2292345" cy="189245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911" y="1671438"/>
            <a:ext cx="1771153" cy="189245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846954"/>
              </p:ext>
            </p:extLst>
          </p:nvPr>
        </p:nvGraphicFramePr>
        <p:xfrm>
          <a:off x="116632" y="1547664"/>
          <a:ext cx="1944216" cy="7476528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944216"/>
              </a:tblGrid>
              <a:tr h="68295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Услуги по образованию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7492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261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7492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60286 т. р.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7492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7492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6282 т. р.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7492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7492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114481 т. р.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03392">
                <a:tc>
                  <a:txBody>
                    <a:bodyPr/>
                    <a:lstStyle/>
                    <a:p>
                      <a:pPr algn="ctr"/>
                      <a:endParaRPr lang="ru-RU" sz="12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МТБ,</a:t>
                      </a:r>
                      <a:r>
                        <a:rPr lang="ru-RU" sz="120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управление и обеспечение бухгалтерского учета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7492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5445 т. р.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0442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Молодежная</a:t>
                      </a:r>
                      <a:r>
                        <a:rPr lang="ru-RU" sz="120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политика и патриотическое воспитание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7492"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 т. р.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56342">
                <a:tc>
                  <a:txBody>
                    <a:bodyPr/>
                    <a:lstStyle/>
                    <a:p>
                      <a:pPr algn="ctr"/>
                      <a:endParaRPr lang="ru-RU" sz="12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поддержка детей-сирот и детей оставшихся без попечения родителей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7492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11507 т. р.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413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412976" cy="71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8720" y="218069"/>
            <a:ext cx="5733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«Социальная поддержка населения Большесельского муниципального района»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188452"/>
              </p:ext>
            </p:extLst>
          </p:nvPr>
        </p:nvGraphicFramePr>
        <p:xfrm>
          <a:off x="116632" y="1637867"/>
          <a:ext cx="1944216" cy="7353516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944216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социальных услуг населению</a:t>
                      </a: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14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62834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 р.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7774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Выплаты, пособия и компенсации населению</a:t>
                      </a:r>
                    </a:p>
                  </a:txBody>
                  <a:tcPr/>
                </a:tc>
              </a:tr>
              <a:tr h="441461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70708 т. р.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0884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Поддержка деятельности общественных объединений района </a:t>
                      </a:r>
                    </a:p>
                  </a:txBody>
                  <a:tcPr/>
                </a:tc>
              </a:tr>
              <a:tr h="441461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363 т. р.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0884">
                <a:tc>
                  <a:txBody>
                    <a:bodyPr/>
                    <a:lstStyle/>
                    <a:p>
                      <a:pPr algn="ctr"/>
                      <a:endParaRPr lang="ru-RU" sz="12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1461">
                <a:tc>
                  <a:txBody>
                    <a:bodyPr/>
                    <a:lstStyle/>
                    <a:p>
                      <a:pPr algn="ctr"/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03323">
                <a:tc>
                  <a:txBody>
                    <a:bodyPr/>
                    <a:lstStyle/>
                    <a:p>
                      <a:pPr algn="ctr"/>
                      <a:endParaRPr lang="ru-RU" sz="12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</a:t>
                      </a:r>
                      <a:r>
                        <a:rPr lang="ru-RU" sz="120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защита семей с детьми, инвалидов, ветеранов и граждан, оказавшихся в трудной жизненной ситуации</a:t>
                      </a:r>
                      <a:endParaRPr lang="ru-RU" sz="12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1461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3786 т. р.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2392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Целевая программа «Семья и дети </a:t>
                      </a:r>
                      <a:r>
                        <a:rPr lang="ru-RU" sz="1200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Ярославии</a:t>
                      </a:r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</a:p>
                  </a:txBody>
                  <a:tcPr/>
                </a:tc>
              </a:tr>
              <a:tr h="441461"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1872 т. р.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745135"/>
              </p:ext>
            </p:extLst>
          </p:nvPr>
        </p:nvGraphicFramePr>
        <p:xfrm>
          <a:off x="2132856" y="3419872"/>
          <a:ext cx="4644008" cy="5634466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644008"/>
              </a:tblGrid>
              <a:tr h="28803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9296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реализация государственных полномочий в сфере социальной поддержки, социальной защиты и социального обслуживания программы, установленных федеральным и региональным законодательством, реализация мер, направленных на  повышение качества, адресности и доступности государственных услуг</a:t>
                      </a:r>
                    </a:p>
                  </a:txBody>
                  <a:tcPr/>
                </a:tc>
              </a:tr>
              <a:tr h="254496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улучшение качества жизни детей и семей с несовершеннолетними детьми, обеспечение функционирования системы отдыха и оздоровления в муниципальном округе, обеспечение отдыха и оздоровления  в оздоровительных учреждениях ЯО</a:t>
                      </a:r>
                    </a:p>
                  </a:txBody>
                  <a:tcPr/>
                </a:tc>
              </a:tr>
              <a:tr h="254496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улучшение условий  и охраны труда в целях снижения профессиональных рисков работников организаций, расположенных на  территории  Большесельского района</a:t>
                      </a:r>
                    </a:p>
                  </a:txBody>
                  <a:tcPr/>
                </a:tc>
              </a:tr>
              <a:tr h="253509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Задачи программы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56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 публичных обязательств региона, в том числе по переданным полномочиям Российской  Федерации по предоставлению выплат, пособий и компенсаций</a:t>
                      </a:r>
                    </a:p>
                  </a:txBody>
                  <a:tcPr marL="9525" marR="9525" marT="9525" marB="0" anchor="b"/>
                </a:tc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социальных услуг населению Большесельского  района на основе соблюдения стандартов и нормативов</a:t>
                      </a:r>
                    </a:p>
                  </a:txBody>
                  <a:tcPr marL="9525" marR="9525" marT="9525" marB="0" anchor="b"/>
                </a:tc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защита семей с детьми, инвалидов, ветеранов, граждан и детей, оказавшихся в трудной жизненной ситуации</a:t>
                      </a:r>
                    </a:p>
                  </a:txBody>
                  <a:tcPr marL="9525" marR="9525" marT="9525" marB="0" anchor="b"/>
                </a:tc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семейной политики и политики в интересах детей</a:t>
                      </a:r>
                    </a:p>
                  </a:txBody>
                  <a:tcPr marL="9525" marR="9525" marT="9525" marB="0" anchor="b"/>
                </a:tc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оздоровительной кампании детей и молодежи</a:t>
                      </a:r>
                    </a:p>
                  </a:txBody>
                  <a:tcPr marL="9525" marR="9525" marT="9525" marB="0" anchor="b"/>
                </a:tc>
              </a:tr>
              <a:tr h="48715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непрерывной подготовки работников по охране труда на основе современных технологий обучения</a:t>
                      </a:r>
                    </a:p>
                  </a:txBody>
                  <a:tcPr marL="9525" marR="9525" marT="9525" marB="0" anchor="b"/>
                </a:tc>
              </a:tr>
              <a:tr h="182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-информационное обеспечение и пропаганда охраны труда</a:t>
                      </a:r>
                    </a:p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правовое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воспитание несовершеннолетних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073" y="1403648"/>
            <a:ext cx="20542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User\Desktop\2017-2019\Бюджет для граждан\09e6ba66d31a59cbeb2401f0f71f59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420" y="1619671"/>
            <a:ext cx="2313167" cy="173979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25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  <a:fontScheme name="Исполнительная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Метро">
    <a:fillStyleLst>
      <a:solidFill>
        <a:schemeClr val="phClr"/>
      </a:solidFill>
      <a:gradFill rotWithShape="1">
        <a:gsLst>
          <a:gs pos="0">
            <a:schemeClr val="phClr">
              <a:tint val="25000"/>
              <a:satMod val="125000"/>
            </a:schemeClr>
          </a:gs>
          <a:gs pos="40000">
            <a:schemeClr val="phClr">
              <a:tint val="55000"/>
              <a:satMod val="130000"/>
            </a:schemeClr>
          </a:gs>
          <a:gs pos="50000">
            <a:schemeClr val="phClr">
              <a:tint val="59000"/>
              <a:satMod val="130000"/>
            </a:schemeClr>
          </a:gs>
          <a:gs pos="65000">
            <a:schemeClr val="phClr">
              <a:tint val="55000"/>
              <a:satMod val="130000"/>
            </a:schemeClr>
          </a:gs>
          <a:gs pos="100000">
            <a:schemeClr val="phClr">
              <a:tint val="20000"/>
              <a:satMod val="125000"/>
            </a:schemeClr>
          </a:gs>
        </a:gsLst>
        <a:lin ang="5400000" scaled="0"/>
      </a:gradFill>
      <a:gradFill rotWithShape="1">
        <a:gsLst>
          <a:gs pos="0">
            <a:schemeClr val="phClr">
              <a:tint val="48000"/>
              <a:satMod val="138000"/>
            </a:schemeClr>
          </a:gs>
          <a:gs pos="25000">
            <a:schemeClr val="phClr">
              <a:tint val="85000"/>
            </a:schemeClr>
          </a:gs>
          <a:gs pos="40000">
            <a:schemeClr val="phClr">
              <a:tint val="92000"/>
            </a:schemeClr>
          </a:gs>
          <a:gs pos="50000">
            <a:schemeClr val="phClr">
              <a:tint val="93000"/>
            </a:schemeClr>
          </a:gs>
          <a:gs pos="60000">
            <a:schemeClr val="phClr">
              <a:tint val="92000"/>
            </a:schemeClr>
          </a:gs>
          <a:gs pos="75000">
            <a:schemeClr val="phClr">
              <a:tint val="83000"/>
              <a:satMod val="108000"/>
            </a:schemeClr>
          </a:gs>
          <a:gs pos="100000">
            <a:schemeClr val="phClr">
              <a:tint val="48000"/>
              <a:satMod val="150000"/>
            </a:schemeClr>
          </a:gs>
        </a:gsLst>
        <a:lin ang="5400000" scaled="0"/>
      </a:gradFill>
    </a:fillStyleLst>
    <a:lnStyleLst>
      <a:ln w="12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glow rad="63500">
            <a:schemeClr val="phClr">
              <a:alpha val="45000"/>
              <a:satMod val="120000"/>
            </a:schemeClr>
          </a:glow>
        </a:effectLst>
      </a:effectStyle>
      <a:effectStyle>
        <a:effectLst>
          <a:glow rad="63500">
            <a:schemeClr val="phClr"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phClr">
              <a:tint val="70000"/>
            </a:schemeClr>
          </a:contourClr>
        </a:sp3d>
      </a:effectStyle>
      <a:effectStyle>
        <a:effectLst>
          <a:glow rad="101500">
            <a:schemeClr val="phClr"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50000">
            <a:schemeClr val="phClr">
              <a:tint val="80000"/>
              <a:satMod val="250000"/>
            </a:schemeClr>
          </a:gs>
          <a:gs pos="76000">
            <a:schemeClr val="phClr">
              <a:tint val="90000"/>
              <a:shade val="90000"/>
              <a:satMod val="200000"/>
            </a:schemeClr>
          </a:gs>
          <a:gs pos="92000">
            <a:schemeClr val="phClr">
              <a:tint val="90000"/>
              <a:shade val="70000"/>
              <a:satMod val="250000"/>
            </a:schemeClr>
          </a:gs>
        </a:gsLst>
        <a:path path="circle">
          <a:fillToRect l="50000" t="50000" r="50000" b="50000"/>
        </a:path>
      </a:gradFill>
      <a:blipFill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0000"/>
            </a:schemeClr>
          </a:duotone>
        </a:blip>
        <a:tile tx="0" ty="0" sx="100000" sy="10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  <a:fontScheme name="Исполнительная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Метро">
    <a:fillStyleLst>
      <a:solidFill>
        <a:schemeClr val="phClr"/>
      </a:solidFill>
      <a:gradFill rotWithShape="1">
        <a:gsLst>
          <a:gs pos="0">
            <a:schemeClr val="phClr">
              <a:tint val="25000"/>
              <a:satMod val="125000"/>
            </a:schemeClr>
          </a:gs>
          <a:gs pos="40000">
            <a:schemeClr val="phClr">
              <a:tint val="55000"/>
              <a:satMod val="130000"/>
            </a:schemeClr>
          </a:gs>
          <a:gs pos="50000">
            <a:schemeClr val="phClr">
              <a:tint val="59000"/>
              <a:satMod val="130000"/>
            </a:schemeClr>
          </a:gs>
          <a:gs pos="65000">
            <a:schemeClr val="phClr">
              <a:tint val="55000"/>
              <a:satMod val="130000"/>
            </a:schemeClr>
          </a:gs>
          <a:gs pos="100000">
            <a:schemeClr val="phClr">
              <a:tint val="20000"/>
              <a:satMod val="125000"/>
            </a:schemeClr>
          </a:gs>
        </a:gsLst>
        <a:lin ang="5400000" scaled="0"/>
      </a:gradFill>
      <a:gradFill rotWithShape="1">
        <a:gsLst>
          <a:gs pos="0">
            <a:schemeClr val="phClr">
              <a:tint val="48000"/>
              <a:satMod val="138000"/>
            </a:schemeClr>
          </a:gs>
          <a:gs pos="25000">
            <a:schemeClr val="phClr">
              <a:tint val="85000"/>
            </a:schemeClr>
          </a:gs>
          <a:gs pos="40000">
            <a:schemeClr val="phClr">
              <a:tint val="92000"/>
            </a:schemeClr>
          </a:gs>
          <a:gs pos="50000">
            <a:schemeClr val="phClr">
              <a:tint val="93000"/>
            </a:schemeClr>
          </a:gs>
          <a:gs pos="60000">
            <a:schemeClr val="phClr">
              <a:tint val="92000"/>
            </a:schemeClr>
          </a:gs>
          <a:gs pos="75000">
            <a:schemeClr val="phClr">
              <a:tint val="83000"/>
              <a:satMod val="108000"/>
            </a:schemeClr>
          </a:gs>
          <a:gs pos="100000">
            <a:schemeClr val="phClr">
              <a:tint val="48000"/>
              <a:satMod val="150000"/>
            </a:schemeClr>
          </a:gs>
        </a:gsLst>
        <a:lin ang="5400000" scaled="0"/>
      </a:gradFill>
    </a:fillStyleLst>
    <a:lnStyleLst>
      <a:ln w="12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glow rad="63500">
            <a:schemeClr val="phClr">
              <a:alpha val="45000"/>
              <a:satMod val="120000"/>
            </a:schemeClr>
          </a:glow>
        </a:effectLst>
      </a:effectStyle>
      <a:effectStyle>
        <a:effectLst>
          <a:glow rad="63500">
            <a:schemeClr val="phClr"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phClr">
              <a:tint val="70000"/>
            </a:schemeClr>
          </a:contourClr>
        </a:sp3d>
      </a:effectStyle>
      <a:effectStyle>
        <a:effectLst>
          <a:glow rad="101500">
            <a:schemeClr val="phClr"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50000">
            <a:schemeClr val="phClr">
              <a:tint val="80000"/>
              <a:satMod val="250000"/>
            </a:schemeClr>
          </a:gs>
          <a:gs pos="76000">
            <a:schemeClr val="phClr">
              <a:tint val="90000"/>
              <a:shade val="90000"/>
              <a:satMod val="200000"/>
            </a:schemeClr>
          </a:gs>
          <a:gs pos="92000">
            <a:schemeClr val="phClr">
              <a:tint val="90000"/>
              <a:shade val="70000"/>
              <a:satMod val="250000"/>
            </a:schemeClr>
          </a:gs>
        </a:gsLst>
        <a:path path="circle">
          <a:fillToRect l="50000" t="50000" r="50000" b="50000"/>
        </a:path>
      </a:gradFill>
      <a:blipFill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1192</TotalTime>
  <Words>1693</Words>
  <Application>Microsoft Office PowerPoint</Application>
  <PresentationFormat>Экран (4:3)</PresentationFormat>
  <Paragraphs>279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Исполнение бюджета</vt:lpstr>
      <vt:lpstr>Основные характеристики бюджета  Большесельского района</vt:lpstr>
      <vt:lpstr>Динамика и структура дохода бюджета  Большесельского района</vt:lpstr>
      <vt:lpstr>Структура налоговых и неналоговых доходов  районного бюджета в 2019 году</vt:lpstr>
      <vt:lpstr>Мероприятия по повышению налоговых доходов районного бюджета</vt:lpstr>
      <vt:lpstr>. </vt:lpstr>
      <vt:lpstr>Структура расходов районного бюджета в 2019 годУ  в разрезе муниципальных программ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Финансовая помощь муниципальному району из областного и федерального бюджета</vt:lpstr>
      <vt:lpstr>Обратная связь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Бухалов ИА</dc:creator>
  <cp:lastModifiedBy>Бухалов ИА</cp:lastModifiedBy>
  <cp:revision>136</cp:revision>
  <dcterms:created xsi:type="dcterms:W3CDTF">2019-03-18T05:55:00Z</dcterms:created>
  <dcterms:modified xsi:type="dcterms:W3CDTF">2020-05-18T05:27:49Z</dcterms:modified>
</cp:coreProperties>
</file>